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8" r:id="rId5"/>
    <p:sldId id="270" r:id="rId6"/>
    <p:sldId id="272" r:id="rId7"/>
    <p:sldId id="274" r:id="rId8"/>
    <p:sldId id="276" r:id="rId9"/>
    <p:sldId id="278" r:id="rId10"/>
    <p:sldId id="281" r:id="rId11"/>
    <p:sldId id="283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1A82-E8F2-4696-BD78-EDC553155B4B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28F8-F498-4065-B66C-AA8616E577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1A82-E8F2-4696-BD78-EDC553155B4B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28F8-F498-4065-B66C-AA8616E57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1A82-E8F2-4696-BD78-EDC553155B4B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28F8-F498-4065-B66C-AA8616E57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1A82-E8F2-4696-BD78-EDC553155B4B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28F8-F498-4065-B66C-AA8616E57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1A82-E8F2-4696-BD78-EDC553155B4B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84628F8-F498-4065-B66C-AA8616E57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1A82-E8F2-4696-BD78-EDC553155B4B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28F8-F498-4065-B66C-AA8616E57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1A82-E8F2-4696-BD78-EDC553155B4B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28F8-F498-4065-B66C-AA8616E57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1A82-E8F2-4696-BD78-EDC553155B4B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28F8-F498-4065-B66C-AA8616E57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1A82-E8F2-4696-BD78-EDC553155B4B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28F8-F498-4065-B66C-AA8616E57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1A82-E8F2-4696-BD78-EDC553155B4B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28F8-F498-4065-B66C-AA8616E57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1A82-E8F2-4696-BD78-EDC553155B4B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28F8-F498-4065-B66C-AA8616E57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C441A82-E8F2-4696-BD78-EDC553155B4B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84628F8-F498-4065-B66C-AA8616E5774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Government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303020"/>
            <a:ext cx="8229600" cy="4709160"/>
          </a:xfrm>
        </p:spPr>
        <p:txBody>
          <a:bodyPr/>
          <a:lstStyle/>
          <a:p>
            <a:pPr algn="l"/>
            <a:r>
              <a:rPr lang="en-US" dirty="0" smtClean="0"/>
              <a:t>Government </a:t>
            </a:r>
            <a:r>
              <a:rPr lang="en-US" dirty="0" smtClean="0"/>
              <a:t>is the institution </a:t>
            </a:r>
            <a:r>
              <a:rPr lang="en-US" dirty="0" smtClean="0"/>
              <a:t>through which society makes and enforces its public policies</a:t>
            </a:r>
            <a:r>
              <a:rPr lang="en-US" dirty="0" smtClean="0"/>
              <a:t>.  Government is also the legitimate use of force within territorial boundaries to control human behavior.  Government is composed of the formal and informal institutions , people and processes used to create and </a:t>
            </a:r>
            <a:r>
              <a:rPr lang="en-US" dirty="0" smtClean="0"/>
              <a:t>conduct public policies.</a:t>
            </a:r>
            <a:endParaRPr lang="en-US" dirty="0"/>
          </a:p>
        </p:txBody>
      </p:sp>
      <p:pic>
        <p:nvPicPr>
          <p:cNvPr id="1026" name="Picture 2" descr="C:\Users\oWNER\AppData\Local\Microsoft\Windows\Temporary Internet Files\Content.IE5\WWLOSJYG\MP90044280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419600"/>
            <a:ext cx="3390838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87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Enduring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If citizens are fit to select political leaders, why may they be unfit to govern themselves without such leaders? 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What is the difference between </a:t>
            </a:r>
            <a:r>
              <a:rPr lang="en-US" dirty="0" smtClean="0"/>
              <a:t>power, authority </a:t>
            </a:r>
            <a:r>
              <a:rPr lang="en-US" dirty="0"/>
              <a:t>and </a:t>
            </a:r>
            <a:r>
              <a:rPr lang="en-US" dirty="0" smtClean="0"/>
              <a:t>legitimacy?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What is democracy, and why is democracy alone not sufficient to protect people?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466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</a:t>
            </a:r>
            <a:r>
              <a:rPr lang="en-US" dirty="0" smtClean="0"/>
              <a:t>thoughts…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U.S. political culture and political socialization  help create shared fundamental values including liberty (freedom), equality, </a:t>
            </a:r>
            <a:r>
              <a:rPr lang="en-US" dirty="0" smtClean="0"/>
              <a:t>private property </a:t>
            </a:r>
            <a:r>
              <a:rPr lang="en-US" dirty="0" smtClean="0"/>
              <a:t>and order.  </a:t>
            </a:r>
            <a:r>
              <a:rPr lang="en-US" dirty="0" smtClean="0"/>
              <a:t>The dilemma </a:t>
            </a:r>
            <a:r>
              <a:rPr lang="en-US" smtClean="0"/>
              <a:t>of modern government </a:t>
            </a:r>
            <a:r>
              <a:rPr lang="en-US" dirty="0" smtClean="0"/>
              <a:t>is to balance freedom, order and equality.</a:t>
            </a:r>
            <a:endParaRPr lang="en-US" dirty="0" smtClean="0"/>
          </a:p>
          <a:p>
            <a:pPr marL="137160" indent="0">
              <a:buNone/>
            </a:pPr>
            <a:endParaRPr lang="en-US" dirty="0"/>
          </a:p>
          <a:p>
            <a:r>
              <a:rPr lang="en-US" dirty="0" smtClean="0"/>
              <a:t>The changing face of America – aging and ethnic changes, family structure and education…what will the impact be on politics?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504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Political Spectrum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524000"/>
            <a:ext cx="7006898" cy="4572000"/>
          </a:xfrm>
        </p:spPr>
      </p:pic>
    </p:spTree>
    <p:extLst>
      <p:ext uri="{BB962C8B-B14F-4D97-AF65-F5344CB8AC3E}">
        <p14:creationId xmlns:p14="http://schemas.microsoft.com/office/powerpoint/2010/main" val="1733442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“state” is the dominant political unit in the world.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4709160"/>
          </a:xfrm>
        </p:spPr>
        <p:txBody>
          <a:bodyPr/>
          <a:lstStyle/>
          <a:p>
            <a:pPr marL="137160" indent="0">
              <a:buNone/>
            </a:pPr>
            <a:r>
              <a:rPr lang="en-US" dirty="0" smtClean="0"/>
              <a:t>A state is defined as a body of people living in a defined territory, organized politically (under a government) and having the power to make and enforce law without the consent of any higher authority.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600200"/>
            <a:ext cx="389417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9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a state: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85333" y="1600200"/>
            <a:ext cx="8229600" cy="4708525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dirty="0" smtClean="0"/>
              <a:t>1.  Population</a:t>
            </a:r>
          </a:p>
          <a:p>
            <a:pPr marL="137160" indent="0">
              <a:buNone/>
            </a:pPr>
            <a:r>
              <a:rPr lang="en-US" dirty="0" smtClean="0"/>
              <a:t>2</a:t>
            </a:r>
            <a:r>
              <a:rPr lang="en-US" dirty="0" smtClean="0"/>
              <a:t>.  Territory</a:t>
            </a:r>
          </a:p>
          <a:p>
            <a:pPr marL="137160" indent="0">
              <a:buNone/>
            </a:pPr>
            <a:r>
              <a:rPr lang="en-US" dirty="0" smtClean="0"/>
              <a:t>3</a:t>
            </a:r>
            <a:r>
              <a:rPr lang="en-US" dirty="0" smtClean="0"/>
              <a:t>.  Sovereignty (supreme and absolute power)</a:t>
            </a:r>
          </a:p>
          <a:p>
            <a:pPr marL="137160" indent="0">
              <a:buNone/>
            </a:pPr>
            <a:r>
              <a:rPr lang="en-US" dirty="0" smtClean="0"/>
              <a:t>4</a:t>
            </a:r>
            <a:r>
              <a:rPr lang="en-US" dirty="0" smtClean="0"/>
              <a:t>.  Government (politically organized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Four theories of the origins of the state…</a:t>
            </a:r>
          </a:p>
          <a:p>
            <a:pPr lvl="2"/>
            <a:r>
              <a:rPr lang="en-US" dirty="0" smtClean="0"/>
              <a:t>Evolutionary Theory</a:t>
            </a:r>
          </a:p>
          <a:p>
            <a:pPr lvl="2"/>
            <a:r>
              <a:rPr lang="en-US" dirty="0" smtClean="0"/>
              <a:t>Force Theory</a:t>
            </a:r>
          </a:p>
          <a:p>
            <a:pPr lvl="2"/>
            <a:r>
              <a:rPr lang="en-US" dirty="0" smtClean="0"/>
              <a:t>Divine Right Theory</a:t>
            </a:r>
          </a:p>
          <a:p>
            <a:pPr lvl="2"/>
            <a:r>
              <a:rPr lang="en-US" dirty="0" smtClean="0"/>
              <a:t>Social Contract Theory     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873" y="4343400"/>
            <a:ext cx="1337388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48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Classifications of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800" dirty="0" smtClean="0"/>
              <a:t>Governments are classified according to:  </a:t>
            </a:r>
          </a:p>
          <a:p>
            <a:pPr marL="457200" lvl="1" indent="0">
              <a:buNone/>
            </a:pPr>
            <a:endParaRPr lang="en-US" sz="2800" dirty="0"/>
          </a:p>
          <a:p>
            <a:pPr marL="914400" lvl="1" indent="-457200"/>
            <a:r>
              <a:rPr lang="en-US" sz="2800" dirty="0" smtClean="0"/>
              <a:t>The geographic distribution of power</a:t>
            </a:r>
          </a:p>
          <a:p>
            <a:pPr marL="914400" lvl="1" indent="-457200"/>
            <a:r>
              <a:rPr lang="en-US" sz="2800" dirty="0" smtClean="0"/>
              <a:t>The relationship between the executive and legislative branches</a:t>
            </a:r>
          </a:p>
          <a:p>
            <a:pPr marL="914400" lvl="1" indent="-457200"/>
            <a:r>
              <a:rPr lang="en-US" sz="2800" dirty="0" smtClean="0"/>
              <a:t>The number of people who participate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5652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Geographic Distribution of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Unitary – centralized government, all power held by single agency.  </a:t>
            </a:r>
          </a:p>
          <a:p>
            <a:endParaRPr lang="en-US" dirty="0"/>
          </a:p>
          <a:p>
            <a:r>
              <a:rPr lang="en-US" dirty="0" smtClean="0"/>
              <a:t>Federal – division of powers between central and “local”</a:t>
            </a:r>
          </a:p>
          <a:p>
            <a:endParaRPr lang="en-US" dirty="0" smtClean="0"/>
          </a:p>
          <a:p>
            <a:r>
              <a:rPr lang="en-US" dirty="0" smtClean="0"/>
              <a:t>Confederate – alliance of independent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387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 of Legislative and Executive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752600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/>
              <a:t>Presidential – separation of powers (people elect the president 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err="1" smtClean="0"/>
              <a:t>Parlimentary</a:t>
            </a:r>
            <a:r>
              <a:rPr lang="en-US" sz="2800" dirty="0" smtClean="0"/>
              <a:t> – legislative and executive branches must be the same party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1791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Number of People Who Can Participate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1200" y="2133600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/>
              <a:t>Dictatorship (Totalitarian Regime</a:t>
            </a:r>
            <a:r>
              <a:rPr lang="en-US" sz="2800" dirty="0" smtClean="0"/>
              <a:t>)</a:t>
            </a:r>
          </a:p>
          <a:p>
            <a:endParaRPr lang="en-US" sz="2800" dirty="0"/>
          </a:p>
          <a:p>
            <a:r>
              <a:rPr lang="en-US" sz="2800" dirty="0" smtClean="0"/>
              <a:t>Oligarchy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Direct Democracy</a:t>
            </a:r>
          </a:p>
          <a:p>
            <a:endParaRPr lang="en-US" sz="2800" dirty="0"/>
          </a:p>
          <a:p>
            <a:r>
              <a:rPr lang="en-US" sz="2800" dirty="0" smtClean="0"/>
              <a:t>Representative Democracy</a:t>
            </a:r>
          </a:p>
        </p:txBody>
      </p:sp>
    </p:spTree>
    <p:extLst>
      <p:ext uri="{BB962C8B-B14F-4D97-AF65-F5344CB8AC3E}">
        <p14:creationId xmlns:p14="http://schemas.microsoft.com/office/powerpoint/2010/main" val="1783687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</a:t>
            </a:r>
            <a:r>
              <a:rPr lang="en-US" dirty="0" smtClean="0"/>
              <a:t>concepts </a:t>
            </a:r>
            <a:r>
              <a:rPr lang="en-US" dirty="0" smtClean="0"/>
              <a:t>of </a:t>
            </a:r>
            <a:r>
              <a:rPr lang="en-US" dirty="0" smtClean="0"/>
              <a:t>democracy and purposes of government…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Fundamental worth of the individual</a:t>
            </a:r>
          </a:p>
          <a:p>
            <a:r>
              <a:rPr lang="en-US" dirty="0" smtClean="0"/>
              <a:t>2.  Equality of all persons (opportunity, before the law)</a:t>
            </a:r>
          </a:p>
          <a:p>
            <a:r>
              <a:rPr lang="en-US" dirty="0" smtClean="0"/>
              <a:t>3.  Majority Rule/Minority rights</a:t>
            </a:r>
          </a:p>
          <a:p>
            <a:r>
              <a:rPr lang="en-US" dirty="0" smtClean="0"/>
              <a:t>4.  Necessity of Compromise</a:t>
            </a:r>
          </a:p>
          <a:p>
            <a:r>
              <a:rPr lang="en-US" dirty="0" smtClean="0"/>
              <a:t>5.  Individual freedom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538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Have a Democracy?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9160"/>
          </a:xfrm>
        </p:spPr>
        <p:txBody>
          <a:bodyPr/>
          <a:lstStyle/>
          <a:p>
            <a:r>
              <a:rPr lang="en-US" dirty="0"/>
              <a:t>Majoritarian </a:t>
            </a:r>
            <a:r>
              <a:rPr lang="en-US" dirty="0" smtClean="0"/>
              <a:t>theory</a:t>
            </a:r>
          </a:p>
          <a:p>
            <a:endParaRPr lang="en-US" dirty="0"/>
          </a:p>
          <a:p>
            <a:r>
              <a:rPr lang="en-US" dirty="0" smtClean="0"/>
              <a:t>Elitist theory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Pluralist </a:t>
            </a:r>
            <a:r>
              <a:rPr lang="en-US" dirty="0" smtClean="0"/>
              <a:t>theory</a:t>
            </a:r>
          </a:p>
          <a:p>
            <a:endParaRPr lang="en-US" dirty="0"/>
          </a:p>
          <a:p>
            <a:r>
              <a:rPr lang="en-US" dirty="0" smtClean="0"/>
              <a:t>Bureaucratic theory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668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111</TotalTime>
  <Words>426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Introduction to Government</vt:lpstr>
      <vt:lpstr>The “state” is the dominant political unit in the world.</vt:lpstr>
      <vt:lpstr>Characteristics of a state:</vt:lpstr>
      <vt:lpstr>Classifications of government</vt:lpstr>
      <vt:lpstr>Geographic Distribution of Power</vt:lpstr>
      <vt:lpstr>Relationship of Legislative and Executive</vt:lpstr>
      <vt:lpstr>Number of People Who Can Participate</vt:lpstr>
      <vt:lpstr>Basic concepts of democracy and purposes of government…</vt:lpstr>
      <vt:lpstr>Do We Have a Democracy?</vt:lpstr>
      <vt:lpstr>Enduring Questions</vt:lpstr>
      <vt:lpstr>Additional thoughts…</vt:lpstr>
      <vt:lpstr>Political Spectrum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government</dc:title>
  <dc:creator>User</dc:creator>
  <cp:lastModifiedBy>User</cp:lastModifiedBy>
  <cp:revision>26</cp:revision>
  <dcterms:created xsi:type="dcterms:W3CDTF">2010-08-30T20:49:42Z</dcterms:created>
  <dcterms:modified xsi:type="dcterms:W3CDTF">2012-08-27T17:24:28Z</dcterms:modified>
</cp:coreProperties>
</file>